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59" r:id="rId4"/>
    <p:sldId id="289" r:id="rId5"/>
    <p:sldId id="290" r:id="rId6"/>
    <p:sldId id="291" r:id="rId7"/>
    <p:sldId id="292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80" r:id="rId20"/>
    <p:sldId id="282" r:id="rId21"/>
  </p:sldIdLst>
  <p:sldSz cx="12192000" cy="6858000"/>
  <p:notesSz cx="7104063" cy="10234613"/>
  <p:embeddedFontLst>
    <p:embeddedFont>
      <p:font typeface="思源黑体 CN Bold" panose="02010600030101010101" charset="-122"/>
      <p:bold r:id="rId24"/>
    </p:embeddedFont>
    <p:embeddedFont>
      <p:font typeface="思源黑体 CN Medium" panose="02010600030101010101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  <p:cmAuthor id="2" name="kingsoft" initials="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1E9"/>
    <a:srgbClr val="6C92B0"/>
    <a:srgbClr val="242626"/>
    <a:srgbClr val="E8EDF2"/>
    <a:srgbClr val="4E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2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>
                <a:latin typeface="思源黑体 CN Medium" panose="020B0600000000000000" charset="-122"/>
              </a:rPr>
              <a:t>2024/9/18</a:t>
            </a:fld>
            <a:endParaRPr lang="zh-CN" altLang="en-US">
              <a:latin typeface="思源黑体 CN Medium" panose="020B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>
                <a:latin typeface="思源黑体 CN Medium" panose="020B0600000000000000" charset="-122"/>
              </a:rPr>
              <a:t>‹#›</a:t>
            </a:fld>
            <a:endParaRPr lang="zh-CN" altLang="en-US">
              <a:latin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思源黑体 CN Medium" panose="020B06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862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3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752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06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65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53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85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751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60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000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174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02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charset="-122"/>
          <a:ea typeface="思源黑体 CN Medium" panose="020B0600000000000000" charset="-122"/>
          <a:cs typeface="思源黑体 CN Medium" panose="020B06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简约封面背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61670" y="0"/>
            <a:ext cx="10729595" cy="6864985"/>
            <a:chOff x="1042" y="0"/>
            <a:chExt cx="16897" cy="10811"/>
          </a:xfrm>
        </p:grpSpPr>
        <p:sp>
          <p:nvSpPr>
            <p:cNvPr id="22" name="文本框 21"/>
            <p:cNvSpPr txBox="1"/>
            <p:nvPr/>
          </p:nvSpPr>
          <p:spPr>
            <a:xfrm>
              <a:off x="1042" y="951"/>
              <a:ext cx="3587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en-US" altLang="zh-CN" sz="1600" b="1" dirty="0" err="1">
                  <a:solidFill>
                    <a:schemeClr val="tx1">
                      <a:alpha val="50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Aliyun</a:t>
              </a:r>
              <a:endParaRPr lang="en-US" altLang="zh-CN" sz="1600" b="1" dirty="0">
                <a:solidFill>
                  <a:schemeClr val="tx1">
                    <a:alpha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42" y="9588"/>
              <a:ext cx="358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r>
                <a:rPr lang="zh-CN" altLang="en-US" sz="1000" dirty="0">
                  <a:solidFill>
                    <a:schemeClr val="tx1">
                      <a:alpha val="5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计算机</a:t>
              </a:r>
              <a:r>
                <a:rPr lang="en-US" altLang="zh-CN" sz="1000" dirty="0">
                  <a:solidFill>
                    <a:schemeClr val="tx1">
                      <a:alpha val="5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2203</a:t>
              </a:r>
              <a:endParaRPr lang="zh-CN" altLang="en-US" sz="1000" dirty="0">
                <a:solidFill>
                  <a:schemeClr val="tx1">
                    <a:alpha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7939" y="0"/>
              <a:ext cx="0" cy="10811"/>
            </a:xfrm>
            <a:prstGeom prst="line">
              <a:avLst/>
            </a:prstGeom>
            <a:ln w="9525">
              <a:solidFill>
                <a:schemeClr val="accent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7939" y="1986"/>
              <a:ext cx="0" cy="230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553085" y="1453880"/>
            <a:ext cx="6689090" cy="19380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00000"/>
              </a:lnSpc>
            </a:pPr>
            <a:r>
              <a:rPr lang="en-US" altLang="zh-CN" sz="12000" b="1" dirty="0">
                <a:solidFill>
                  <a:schemeClr val="accent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A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624965" y="1453880"/>
            <a:ext cx="6689090" cy="19380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00000"/>
              </a:lnSpc>
            </a:pPr>
            <a:r>
              <a:rPr lang="en-US" altLang="zh-CN" sz="12000" b="1" dirty="0">
                <a:ln w="6350">
                  <a:solidFill>
                    <a:schemeClr val="accent1">
                      <a:alpha val="40000"/>
                    </a:schemeClr>
                  </a:solidFill>
                </a:ln>
                <a:noFill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LIYUN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641985" y="2804795"/>
            <a:ext cx="6458585" cy="2040817"/>
            <a:chOff x="983" y="4111"/>
            <a:chExt cx="10171" cy="3214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6" y="6625"/>
              <a:ext cx="605" cy="605"/>
              <a:chOff x="1216" y="6197"/>
              <a:chExt cx="762" cy="76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216" y="6197"/>
                <a:ext cx="762" cy="7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Medium" panose="020B0600000000000000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5400000">
                <a:off x="1494" y="6498"/>
                <a:ext cx="245" cy="15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Medium" panose="020B0600000000000000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1842" y="6598"/>
              <a:ext cx="9257" cy="72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 fontAlgn="ctr">
                <a:lnSpc>
                  <a:spcPct val="10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小组成员：张煦  梁桐  周涛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983" y="4111"/>
              <a:ext cx="10171" cy="2108"/>
              <a:chOff x="983" y="4111"/>
              <a:chExt cx="10171" cy="2108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983" y="4111"/>
                <a:ext cx="10171" cy="16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fontAlgn="ctr">
                  <a:lnSpc>
                    <a:spcPct val="150000"/>
                  </a:lnSpc>
                </a:pPr>
                <a:r>
                  <a:rPr lang="zh-CN" altLang="en-US" sz="4000" dirty="0"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</a:rPr>
                  <a:t>阿里云调研简报</a:t>
                </a:r>
                <a:endParaRPr lang="zh-CN" altLang="en-US" sz="400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15" y="5711"/>
                <a:ext cx="8142" cy="50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 fontAlgn="ctr">
                  <a:lnSpc>
                    <a:spcPct val="150000"/>
                  </a:lnSpc>
                </a:pPr>
                <a:r>
                  <a:rPr lang="en-US" altLang="zh-CN" sz="1000" b="1" dirty="0" err="1">
                    <a:solidFill>
                      <a:schemeClr val="tx1">
                        <a:alpha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  <a:sym typeface="+mn-ea"/>
                  </a:rPr>
                  <a:t>Aliyun</a:t>
                </a:r>
                <a:r>
                  <a:rPr lang="en-US" altLang="zh-CN" sz="1000" b="1" dirty="0">
                    <a:solidFill>
                      <a:schemeClr val="tx1">
                        <a:alpha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  <a:sym typeface="+mn-ea"/>
                  </a:rPr>
                  <a:t> Research Briefing</a:t>
                </a:r>
                <a:endParaRPr lang="zh-CN" altLang="en-US" sz="1000" b="1" dirty="0">
                  <a:solidFill>
                    <a:schemeClr val="tx1">
                      <a:alpha val="50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  <a:sym typeface="+mn-ea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206" y="5402"/>
                <a:ext cx="7960" cy="195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noFill/>
                  <a:cs typeface="思源黑体 CN Medium" panose="020B0600000000000000" charset="-122"/>
                  <a:sym typeface="+mn-ea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 rot="16200000">
            <a:off x="10249535" y="768985"/>
            <a:ext cx="1125220" cy="1158240"/>
          </a:xfrm>
          <a:prstGeom prst="rect">
            <a:avLst/>
          </a:prstGeom>
          <a:solidFill>
            <a:srgbClr val="4E7DA4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accent1"/>
              </a:solidFill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47" name="矩形 4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175" cy="521970"/>
            <a:chOff x="671" y="810"/>
            <a:chExt cx="16005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代表性数据库产品</a:t>
              </a: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85802" y="1244283"/>
            <a:ext cx="537654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/>
            <a:r>
              <a: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云数据库 </a:t>
            </a:r>
            <a:r>
              <a:rPr lang="en-US" altLang="zh-CN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RDS</a:t>
            </a:r>
            <a:endParaRPr lang="zh-CN" altLang="en-US" sz="2000" b="1" dirty="0">
              <a:solidFill>
                <a:srgbClr val="2D2D2D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866765" y="1951309"/>
            <a:ext cx="5377180" cy="2414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RDS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Relational Database Service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）是阿里云推出的另一款主力产品，它是一种托管的数据库服务，支持多种关系型数据库引擎，包括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MySQL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SQL Server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PostgreSQL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和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MariaDB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。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RDS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主要面向需要稳定、高效、易于管理的数据库服务的企业，尤其是中小型企业。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RDS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提供的服务涵盖从部署、监控、备份到数据恢复的全生命周期管理，企业可以专注于业务开发，而无需担心数据库的管理和维护。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059170" y="4673600"/>
            <a:ext cx="3254375" cy="707390"/>
          </a:xfrm>
          <a:prstGeom prst="roundRect">
            <a:avLst>
              <a:gd name="adj" fmla="val 13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2D2D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9" name="图片 28" descr="32313537353836363b32313537353835313bcdbcb2e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45" y="4805680"/>
            <a:ext cx="442595" cy="442595"/>
          </a:xfrm>
          <a:prstGeom prst="rect">
            <a:avLst/>
          </a:prstGeom>
        </p:spPr>
      </p:pic>
      <p:pic>
        <p:nvPicPr>
          <p:cNvPr id="32" name="图片 31" descr="32313537353836363b32313537353835373bcec4bcfebcd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5060" y="4805045"/>
            <a:ext cx="442595" cy="442595"/>
          </a:xfrm>
          <a:prstGeom prst="rect">
            <a:avLst/>
          </a:prstGeom>
        </p:spPr>
      </p:pic>
      <p:pic>
        <p:nvPicPr>
          <p:cNvPr id="33" name="图片 32" descr="32313537353836363b32313537353836303bc8d5c0f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5" y="4805045"/>
            <a:ext cx="443230" cy="443230"/>
          </a:xfrm>
          <a:prstGeom prst="rect">
            <a:avLst/>
          </a:prstGeom>
        </p:spPr>
      </p:pic>
      <p:pic>
        <p:nvPicPr>
          <p:cNvPr id="3074" name="Picture 2" descr="云数据库 RDS">
            <a:extLst>
              <a:ext uri="{FF2B5EF4-FFF2-40B4-BE49-F238E27FC236}">
                <a16:creationId xmlns:a16="http://schemas.microsoft.com/office/drawing/2014/main" id="{75080270-ADA3-4AF5-66C2-D1993DCE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" y="1951309"/>
            <a:ext cx="5866765" cy="319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74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5450" y="514350"/>
            <a:ext cx="10164445" cy="521970"/>
            <a:chOff x="670" y="810"/>
            <a:chExt cx="16007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代表性数据库产品</a:t>
              </a: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835968" y="1323022"/>
            <a:ext cx="537654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/>
            <a:r>
              <a:rPr lang="en-US" altLang="zh-CN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 Lindorm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5835333" y="2113878"/>
            <a:ext cx="5377180" cy="2073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Lindorm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是阿里云推出的多模态分布式数据库，适用于处理海量、多样性数据的场景。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Lindorm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集成了时序数据库、宽表存储、流处理和搜索引擎等功能，特别适合物联网、大数据分析、金融风控等场景。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Lindorm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通过横向扩展架构，支持从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GB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级到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PB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级的数据存储需求，能够处理复杂的数据查询和实时分析任务。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059170" y="4673600"/>
            <a:ext cx="3254375" cy="707390"/>
          </a:xfrm>
          <a:prstGeom prst="roundRect">
            <a:avLst>
              <a:gd name="adj" fmla="val 13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2D2D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9" name="图片 28" descr="32313537353836363b32313537353835313bcdbcb2e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45" y="4805680"/>
            <a:ext cx="442595" cy="442595"/>
          </a:xfrm>
          <a:prstGeom prst="rect">
            <a:avLst/>
          </a:prstGeom>
        </p:spPr>
      </p:pic>
      <p:pic>
        <p:nvPicPr>
          <p:cNvPr id="32" name="图片 31" descr="32313537353836363b32313537353835373bcec4bcfebcd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5060" y="4805045"/>
            <a:ext cx="442595" cy="442595"/>
          </a:xfrm>
          <a:prstGeom prst="rect">
            <a:avLst/>
          </a:prstGeom>
        </p:spPr>
      </p:pic>
      <p:pic>
        <p:nvPicPr>
          <p:cNvPr id="33" name="图片 32" descr="32313537353836363b32313537353836303bc8d5c0f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5" y="4805045"/>
            <a:ext cx="443230" cy="44323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11DE616-47CB-1270-B087-C4354B32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130180"/>
            <a:ext cx="5639435" cy="52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010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175" cy="521970"/>
            <a:chOff x="671" y="810"/>
            <a:chExt cx="16005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代表性数据库产品</a:t>
              </a: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930265" y="1073150"/>
            <a:ext cx="537654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/>
            <a:r>
              <a:rPr lang="en-US" altLang="zh-CN" sz="2000" b="1" dirty="0" err="1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AnalyticDB</a:t>
            </a:r>
            <a:endParaRPr lang="zh-CN" altLang="en-US" sz="2000" b="1" dirty="0">
              <a:solidFill>
                <a:srgbClr val="2D2D2D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29630" y="1881564"/>
            <a:ext cx="5377180" cy="3094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 err="1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AnalyticDB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是阿里云提供的实时在线分析处理（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OLAP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）数据库，旨在处理海量数据的复杂分析需求。其底层基于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MPP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（大规模并行处理）架构，能够提供高效的数据查询性能，适合数据分析、商业智能、决策支持等应用。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技术特点：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支持处理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PB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级别的数据量。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提供亚秒级查询响应时间，适合需要实时分析的场景。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可以与阿里云其他大数据产品无缝对接，如 </a:t>
            </a:r>
            <a:r>
              <a:rPr lang="en-US" altLang="zh-CN" sz="1400" dirty="0" err="1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MaxCompute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、</a:t>
            </a:r>
            <a:r>
              <a:rPr lang="en-US" altLang="zh-CN" sz="1400" dirty="0" err="1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DataWorks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等。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045316" y="5475605"/>
            <a:ext cx="3254375" cy="707390"/>
          </a:xfrm>
          <a:prstGeom prst="roundRect">
            <a:avLst>
              <a:gd name="adj" fmla="val 13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2D2D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9" name="图片 28" descr="32313537353836363b32313537353835313bcdbcb2e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2191" y="5607685"/>
            <a:ext cx="442595" cy="442595"/>
          </a:xfrm>
          <a:prstGeom prst="rect">
            <a:avLst/>
          </a:prstGeom>
        </p:spPr>
      </p:pic>
      <p:pic>
        <p:nvPicPr>
          <p:cNvPr id="32" name="图片 31" descr="32313537353836363b32313537353835373bcec4bcfebcd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1206" y="5607050"/>
            <a:ext cx="442595" cy="442595"/>
          </a:xfrm>
          <a:prstGeom prst="rect">
            <a:avLst/>
          </a:prstGeom>
        </p:spPr>
      </p:pic>
      <p:pic>
        <p:nvPicPr>
          <p:cNvPr id="33" name="图片 32" descr="32313537353836363b32313537353836303bc8d5c0f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0221" y="5607050"/>
            <a:ext cx="443230" cy="44323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DDC8877-FE35-50B2-8A9D-C49823A41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0428"/>
            <a:ext cx="6071458" cy="265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17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简约封面背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16200000">
            <a:off x="2727325" y="-384175"/>
            <a:ext cx="3797935" cy="768858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 rot="16200000">
            <a:off x="798195" y="2862898"/>
            <a:ext cx="1160145" cy="119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9935" y="2747010"/>
            <a:ext cx="127762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03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45995" y="2822684"/>
            <a:ext cx="286893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成功案例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45995" y="3479165"/>
            <a:ext cx="286893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 fontAlgn="ctr">
              <a:lnSpc>
                <a:spcPct val="150000"/>
              </a:lnSpc>
            </a:pPr>
            <a:r>
              <a:rPr lang="en-US" altLang="zh-CN" sz="1600" b="1" dirty="0">
                <a:solidFill>
                  <a:srgbClr val="242626">
                    <a:alpha val="4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Success Stories</a:t>
            </a:r>
            <a:endParaRPr lang="zh-CN" altLang="en-US" sz="1600" b="1" dirty="0">
              <a:solidFill>
                <a:schemeClr val="tx1">
                  <a:alpha val="4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74215" y="4039870"/>
            <a:ext cx="6497320" cy="0"/>
          </a:xfrm>
          <a:prstGeom prst="line">
            <a:avLst/>
          </a:prstGeom>
          <a:ln w="9525">
            <a:solidFill>
              <a:schemeClr val="accent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355205" y="3968115"/>
            <a:ext cx="1116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939" y="0"/>
            <a:ext cx="0" cy="6864985"/>
            <a:chOff x="17939" y="0"/>
            <a:chExt cx="0" cy="1081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7939" y="0"/>
              <a:ext cx="0" cy="10811"/>
            </a:xfrm>
            <a:prstGeom prst="line">
              <a:avLst/>
            </a:prstGeom>
            <a:ln w="9525">
              <a:solidFill>
                <a:schemeClr val="accent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7939" y="1986"/>
              <a:ext cx="0" cy="230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789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175" cy="521970"/>
            <a:chOff x="671" y="810"/>
            <a:chExt cx="16005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成功案例</a:t>
              </a: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951047" y="1494155"/>
            <a:ext cx="537654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/>
            <a:r>
              <a: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阿里巴巴集团“双</a:t>
            </a:r>
            <a:r>
              <a:rPr lang="en-US" altLang="zh-CN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11”</a:t>
            </a:r>
            <a:r>
              <a: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购物节的支撑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5898977" y="2189826"/>
            <a:ext cx="5377180" cy="275445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每年“双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11”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购物节期间，阿里巴巴的交易峰值极为惊人。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2020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年，阿里巴巴在“双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11”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当天创造了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5830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亿人民币的成交额，最高每秒处理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58.3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万笔交易。如此大规模的交易量对底层数据库系统的要求极高，阿里云通过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POLARDB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和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RDS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解决方案支撑了这一峰值交易。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通过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POLARDB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的分布式架构，阿里云不仅保证了数据库系统的高可用性和稳定性，还能在高峰期提供快速响应，确保用户在全球范围内都能享受流畅的购物体验。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951047" y="5424342"/>
            <a:ext cx="3254375" cy="707390"/>
          </a:xfrm>
          <a:prstGeom prst="roundRect">
            <a:avLst>
              <a:gd name="adj" fmla="val 13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2D2D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9" name="图片 28" descr="32313537353836363b32313537353835313bcdbcb2e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922" y="5556422"/>
            <a:ext cx="442595" cy="442595"/>
          </a:xfrm>
          <a:prstGeom prst="rect">
            <a:avLst/>
          </a:prstGeom>
        </p:spPr>
      </p:pic>
      <p:pic>
        <p:nvPicPr>
          <p:cNvPr id="32" name="图片 31" descr="32313537353836363b32313537353835373bcec4bcfebcd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6937" y="5555787"/>
            <a:ext cx="442595" cy="442595"/>
          </a:xfrm>
          <a:prstGeom prst="rect">
            <a:avLst/>
          </a:prstGeom>
        </p:spPr>
      </p:pic>
      <p:pic>
        <p:nvPicPr>
          <p:cNvPr id="33" name="图片 32" descr="32313537353836363b32313537353836303bc8d5c0f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5952" y="5555787"/>
            <a:ext cx="443230" cy="44323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50EA280-A4A0-2C68-78D9-FD4CE58E4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926"/>
            <a:ext cx="5777475" cy="332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12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175" cy="521970"/>
            <a:chOff x="671" y="810"/>
            <a:chExt cx="16005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成功案例</a:t>
              </a: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881774" y="1745024"/>
            <a:ext cx="537654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/>
            <a:r>
              <a: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金融行业的成功案例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5883910" y="2661397"/>
            <a:ext cx="5377180" cy="2414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招商银行携手阿里云有效洞察僵尸资产、冗余资产等数据质量问题，助力全量资产可视化智能管理，提升业务部门用数效率，帮助招行实现降本增效。使用阿里云的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RDS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和 </a:t>
            </a:r>
            <a:r>
              <a:rPr lang="en-US" altLang="zh-CN" sz="1400" dirty="0" err="1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AnalyticDB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实现了核心业务系统的上云，提升了数据处理和大数据分析能力。通过使用云数据库，该银行的交易处理时间减少了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50%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，并且借助 </a:t>
            </a:r>
            <a:r>
              <a:rPr lang="en-US" altLang="zh-CN" sz="1400" dirty="0" err="1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AnalyticDB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实现了对客户行为的实时分析，有效地提高了风控能力和客户服务效率。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006465" y="5543325"/>
            <a:ext cx="3254375" cy="707390"/>
          </a:xfrm>
          <a:prstGeom prst="roundRect">
            <a:avLst>
              <a:gd name="adj" fmla="val 13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2D2D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9" name="图片 28" descr="32313537353836363b32313537353835313bcdbcb2e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3340" y="5675405"/>
            <a:ext cx="442595" cy="442595"/>
          </a:xfrm>
          <a:prstGeom prst="rect">
            <a:avLst/>
          </a:prstGeom>
        </p:spPr>
      </p:pic>
      <p:pic>
        <p:nvPicPr>
          <p:cNvPr id="32" name="图片 31" descr="32313537353836363b32313537353835373bcec4bcfebcd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2355" y="5674770"/>
            <a:ext cx="442595" cy="442595"/>
          </a:xfrm>
          <a:prstGeom prst="rect">
            <a:avLst/>
          </a:prstGeom>
        </p:spPr>
      </p:pic>
      <p:pic>
        <p:nvPicPr>
          <p:cNvPr id="33" name="图片 32" descr="32313537353836363b32313537353836303bc8d5c0f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21370" y="5674770"/>
            <a:ext cx="443230" cy="44323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13E201E-A86A-5894-CA7C-B5CE3FB8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180" y="679132"/>
            <a:ext cx="5617643" cy="62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87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175" cy="521970"/>
            <a:chOff x="671" y="810"/>
            <a:chExt cx="16005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成功案例</a:t>
              </a: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966806" y="1410335"/>
            <a:ext cx="537654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/>
            <a:r>
              <a: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智能制造与物联网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5909483" y="2504094"/>
            <a:ext cx="5377180" cy="1733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采用阿里云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Lindorm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数据库，可监控其生产线上的所有设备运行状态。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Lindorm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可以在实时收集和分析数千台设备生成的时序数据基础上，帮助企业进行智能维护、故障预测及生产效率优化。这种实时的智能化数据管理使企业的生产效率提高了约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15%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，设备故障率下降了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10%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059170" y="4673600"/>
            <a:ext cx="3254375" cy="707390"/>
          </a:xfrm>
          <a:prstGeom prst="roundRect">
            <a:avLst>
              <a:gd name="adj" fmla="val 13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2D2D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9" name="图片 28" descr="32313537353836363b32313537353835313bcdbcb2e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45" y="4805680"/>
            <a:ext cx="442595" cy="442595"/>
          </a:xfrm>
          <a:prstGeom prst="rect">
            <a:avLst/>
          </a:prstGeom>
        </p:spPr>
      </p:pic>
      <p:pic>
        <p:nvPicPr>
          <p:cNvPr id="32" name="图片 31" descr="32313537353836363b32313537353835373bcec4bcfebcd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5060" y="4805045"/>
            <a:ext cx="442595" cy="442595"/>
          </a:xfrm>
          <a:prstGeom prst="rect">
            <a:avLst/>
          </a:prstGeom>
        </p:spPr>
      </p:pic>
      <p:pic>
        <p:nvPicPr>
          <p:cNvPr id="33" name="图片 32" descr="32313537353836363b32313537353836303bc8d5c0f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5" y="4805045"/>
            <a:ext cx="443230" cy="44323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B40ED3-F1E6-BCE1-35F3-43D9B799C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0207"/>
            <a:ext cx="5881224" cy="381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450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175" cy="521970"/>
            <a:chOff x="671" y="810"/>
            <a:chExt cx="16005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成功案例</a:t>
              </a: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881774" y="1508760"/>
            <a:ext cx="537654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/>
            <a:r>
              <a: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政府和公共事业的数字化转型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5881774" y="2379980"/>
            <a:ext cx="5377180" cy="17332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政府近年来大力推动“数字政府”建设，阿里云的数据库服务在这一进程中扮演了关键角色。通过将大量政府数据迁移到云端，并利用 </a:t>
            </a:r>
            <a:r>
              <a:rPr lang="en-US" altLang="zh-CN" sz="1400" dirty="0" err="1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AnalyticDB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进行数据整合与分析，政府部门能够实现更高效的公共服务交付与管理。以某省级政府的税务系统为例，阿里云数据库的应用使得申报流程的平均处理时间减少了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30%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059170" y="4673600"/>
            <a:ext cx="3254375" cy="707390"/>
          </a:xfrm>
          <a:prstGeom prst="roundRect">
            <a:avLst>
              <a:gd name="adj" fmla="val 13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2D2D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9" name="图片 28" descr="32313537353836363b32313537353835313bcdbcb2e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045" y="4805680"/>
            <a:ext cx="442595" cy="442595"/>
          </a:xfrm>
          <a:prstGeom prst="rect">
            <a:avLst/>
          </a:prstGeom>
        </p:spPr>
      </p:pic>
      <p:pic>
        <p:nvPicPr>
          <p:cNvPr id="32" name="图片 31" descr="32313537353836363b32313537353835373bcec4bcfebcd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5060" y="4805045"/>
            <a:ext cx="442595" cy="442595"/>
          </a:xfrm>
          <a:prstGeom prst="rect">
            <a:avLst/>
          </a:prstGeom>
        </p:spPr>
      </p:pic>
      <p:pic>
        <p:nvPicPr>
          <p:cNvPr id="33" name="图片 32" descr="32313537353836363b32313537353836303bc8d5c0f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5" y="4805045"/>
            <a:ext cx="443230" cy="44323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943DD27-60EE-BFB7-00BE-94A35AC3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03" y="951230"/>
            <a:ext cx="5187781" cy="579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01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简约封面背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16200000">
            <a:off x="2727325" y="-384810"/>
            <a:ext cx="3797935" cy="768858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 rot="16200000">
            <a:off x="798195" y="2862898"/>
            <a:ext cx="1160145" cy="119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9935" y="2747010"/>
            <a:ext cx="127762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4800" b="1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02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45995" y="2822684"/>
            <a:ext cx="286893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sz="3200" b="1" dirty="0"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总结与展望</a:t>
            </a:r>
            <a:endParaRPr lang="zh-CN" altLang="en-US" sz="3200" b="1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45995" y="3479165"/>
            <a:ext cx="286893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 fontAlgn="ctr">
              <a:lnSpc>
                <a:spcPct val="150000"/>
              </a:lnSpc>
            </a:pPr>
            <a:r>
              <a:rPr lang="en-US" altLang="zh-CN" sz="1600" b="1" dirty="0">
                <a:solidFill>
                  <a:srgbClr val="242626">
                    <a:alpha val="4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Summary and outlook</a:t>
            </a:r>
            <a:endParaRPr lang="zh-CN" altLang="en-US" sz="1600" b="1" dirty="0">
              <a:solidFill>
                <a:schemeClr val="tx1">
                  <a:alpha val="4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74215" y="4039870"/>
            <a:ext cx="6497320" cy="0"/>
          </a:xfrm>
          <a:prstGeom prst="line">
            <a:avLst/>
          </a:prstGeom>
          <a:ln w="9525">
            <a:solidFill>
              <a:schemeClr val="accent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355205" y="3968115"/>
            <a:ext cx="1116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939" y="0"/>
            <a:ext cx="0" cy="6864985"/>
            <a:chOff x="17939" y="0"/>
            <a:chExt cx="0" cy="1081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7939" y="0"/>
              <a:ext cx="0" cy="10811"/>
            </a:xfrm>
            <a:prstGeom prst="line">
              <a:avLst/>
            </a:prstGeom>
            <a:ln w="9525">
              <a:solidFill>
                <a:schemeClr val="accent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7939" y="1986"/>
              <a:ext cx="0" cy="230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7989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配图2"/>
          <p:cNvPicPr>
            <a:picLocks noChangeAspect="1"/>
          </p:cNvPicPr>
          <p:nvPr/>
        </p:nvPicPr>
        <p:blipFill>
          <a:blip r:embed="rId4">
            <a:grayscl/>
            <a:lum contrast="-48000"/>
          </a:blip>
          <a:srcRect t="16958" b="29064"/>
          <a:stretch>
            <a:fillRect/>
          </a:stretch>
        </p:blipFill>
        <p:spPr>
          <a:xfrm>
            <a:off x="1905" y="1464945"/>
            <a:ext cx="12190095" cy="37007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175" cy="521970"/>
            <a:chOff x="671" y="810"/>
            <a:chExt cx="16005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总结与展望</a:t>
              </a: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12" name="Shape 203"/>
          <p:cNvSpPr/>
          <p:nvPr/>
        </p:nvSpPr>
        <p:spPr>
          <a:xfrm>
            <a:off x="12075282" y="2178051"/>
            <a:ext cx="116718" cy="21222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E6014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思源黑体 CN Medium" panose="020B06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1309" y="1855933"/>
            <a:ext cx="9770977" cy="177978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4400" dirty="0">
                <a:solidFill>
                  <a:srgbClr val="FEFFF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计算，为了无法计算的价值</a:t>
            </a:r>
            <a:endParaRPr lang="en-US" altLang="zh-CN" sz="4400" dirty="0">
              <a:solidFill>
                <a:srgbClr val="FEFFFF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4400" dirty="0">
                <a:solidFill>
                  <a:srgbClr val="FEFFF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Calculated, for incalculable value</a:t>
            </a:r>
            <a:endParaRPr lang="zh-CN" altLang="en-US" sz="4400" dirty="0">
              <a:solidFill>
                <a:srgbClr val="FEFFFF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92480" y="5354955"/>
            <a:ext cx="11282802" cy="12035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 anchor="t" anchorCtr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rPr>
              <a:t>阿里云通过其创新的数据库产品和技术，为企业和组织提供了强大的数据处理能力和灵活的解决方案，在中国及全球市场中占据了重要地位。阿里云数据库产品的多样化，涵盖了关系型数据库、分布式数据库、时序数据库及 </a:t>
            </a:r>
            <a:r>
              <a: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rPr>
              <a:t>OLAP </a:t>
            </a:r>
            <a:r>
              <a: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rPr>
              <a:t>系统，满足了从互联网、电商、金融到物联网、智能制造等多个行业的需求。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rPr>
              <a:t>展望未来，阿里云将在全球云计算市场上继续发力，特别是在与 </a:t>
            </a:r>
            <a:r>
              <a:rPr lang="en-US" altLang="zh-CN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Arial" panose="020B0604020202020204" pitchFamily="34" charset="0"/>
              </a:rPr>
              <a:t>、大数据结合的领域将有更多创新。同时，随着企业数字化转型的加速，阿里云的数据库服务有望在全球市场上占据更大的份额，推动更多行业迈向智能化。</a:t>
            </a:r>
            <a:endParaRPr lang="zh-CN" altLang="en-US" sz="1200" dirty="0">
              <a:solidFill>
                <a:schemeClr val="tx1">
                  <a:alpha val="6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目录页背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16200000">
            <a:off x="-3060065" y="3060065"/>
            <a:ext cx="6859270" cy="73914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57655" y="370840"/>
            <a:ext cx="539623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sz="48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12265" y="1231265"/>
            <a:ext cx="3711575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CONTENTS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601488" y="1669415"/>
            <a:ext cx="7334135" cy="1014730"/>
            <a:chOff x="9172" y="2559"/>
            <a:chExt cx="8116" cy="1598"/>
          </a:xfrm>
        </p:grpSpPr>
        <p:sp>
          <p:nvSpPr>
            <p:cNvPr id="5" name="文本框 4"/>
            <p:cNvSpPr txBox="1"/>
            <p:nvPr/>
          </p:nvSpPr>
          <p:spPr>
            <a:xfrm>
              <a:off x="9172" y="2559"/>
              <a:ext cx="1961" cy="15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en-US" sz="4000" b="1">
                  <a:solidFill>
                    <a:schemeClr val="accent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01.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0719" y="3835"/>
              <a:ext cx="6569" cy="0"/>
            </a:xfrm>
            <a:prstGeom prst="line">
              <a:avLst/>
            </a:prstGeom>
            <a:ln w="9525">
              <a:solidFill>
                <a:schemeClr val="accent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6154" y="3722"/>
              <a:ext cx="1134" cy="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562" y="2871"/>
              <a:ext cx="4518" cy="10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阿里云的发展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426" y="3244"/>
              <a:ext cx="3764" cy="5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tx1">
                      <a:alpha val="40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｜</a:t>
              </a:r>
              <a:r>
                <a:rPr lang="en-US" altLang="zh-CN" sz="1200" b="1" dirty="0">
                  <a:solidFill>
                    <a:schemeClr val="tx1">
                      <a:alpha val="40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Development of </a:t>
              </a:r>
              <a:r>
                <a:rPr lang="en-US" altLang="zh-CN" sz="1200" b="1" dirty="0" err="1">
                  <a:solidFill>
                    <a:schemeClr val="tx1">
                      <a:alpha val="40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AliCloud</a:t>
              </a:r>
              <a:endParaRPr lang="zh-CN" altLang="en-US" sz="1200" b="1" dirty="0">
                <a:solidFill>
                  <a:schemeClr val="tx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 rot="16200000">
            <a:off x="10241915" y="83185"/>
            <a:ext cx="1125220" cy="1158240"/>
          </a:xfrm>
          <a:prstGeom prst="rect">
            <a:avLst/>
          </a:prstGeom>
          <a:solidFill>
            <a:srgbClr val="4E7DA4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accent1"/>
              </a:solidFill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32" name="矩形 31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601488" y="2796540"/>
            <a:ext cx="7334135" cy="1014730"/>
            <a:chOff x="9172" y="2559"/>
            <a:chExt cx="8116" cy="1598"/>
          </a:xfrm>
        </p:grpSpPr>
        <p:sp>
          <p:nvSpPr>
            <p:cNvPr id="37" name="文本框 36"/>
            <p:cNvSpPr txBox="1"/>
            <p:nvPr/>
          </p:nvSpPr>
          <p:spPr>
            <a:xfrm>
              <a:off x="9172" y="2559"/>
              <a:ext cx="1961" cy="15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accent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02.</a:t>
              </a: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0719" y="3835"/>
              <a:ext cx="6569" cy="0"/>
            </a:xfrm>
            <a:prstGeom prst="line">
              <a:avLst/>
            </a:prstGeom>
            <a:ln w="9525">
              <a:solidFill>
                <a:schemeClr val="accent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16154" y="3722"/>
              <a:ext cx="1134" cy="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562" y="2870"/>
              <a:ext cx="4518" cy="101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代表性数据库产品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3426" y="3244"/>
              <a:ext cx="3764" cy="5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 fontAlgn="ctr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242626">
                      <a:alpha val="4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｜</a:t>
              </a:r>
              <a:r>
                <a:rPr lang="en-US" altLang="zh-CN" sz="1200" b="1" dirty="0">
                  <a:solidFill>
                    <a:srgbClr val="242626">
                      <a:alpha val="4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Representative database products</a:t>
              </a:r>
              <a:endParaRPr lang="zh-CN" altLang="en-US" sz="1200" b="1" dirty="0">
                <a:solidFill>
                  <a:schemeClr val="tx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601488" y="3939540"/>
            <a:ext cx="7334135" cy="1014730"/>
            <a:chOff x="9172" y="2559"/>
            <a:chExt cx="8116" cy="1598"/>
          </a:xfrm>
        </p:grpSpPr>
        <p:sp>
          <p:nvSpPr>
            <p:cNvPr id="45" name="文本框 44"/>
            <p:cNvSpPr txBox="1"/>
            <p:nvPr/>
          </p:nvSpPr>
          <p:spPr>
            <a:xfrm>
              <a:off x="9172" y="2559"/>
              <a:ext cx="1961" cy="15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accent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03.</a:t>
              </a: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0719" y="3835"/>
              <a:ext cx="6569" cy="0"/>
            </a:xfrm>
            <a:prstGeom prst="line">
              <a:avLst/>
            </a:prstGeom>
            <a:ln w="9525">
              <a:solidFill>
                <a:schemeClr val="accent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16154" y="3722"/>
              <a:ext cx="1134" cy="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562" y="2871"/>
              <a:ext cx="4518" cy="10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成功案例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3426" y="3244"/>
              <a:ext cx="3764" cy="5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 fontAlgn="ctr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242626">
                      <a:alpha val="4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｜</a:t>
              </a:r>
              <a:r>
                <a:rPr lang="en-US" altLang="zh-CN" sz="1200" b="1" dirty="0">
                  <a:solidFill>
                    <a:srgbClr val="242626">
                      <a:alpha val="4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Success Stories</a:t>
              </a:r>
              <a:endParaRPr lang="zh-CN" altLang="en-US" sz="1200" b="1" dirty="0">
                <a:solidFill>
                  <a:schemeClr val="tx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641D40-B914-C90C-85FA-641050DB055A}"/>
              </a:ext>
            </a:extLst>
          </p:cNvPr>
          <p:cNvGrpSpPr/>
          <p:nvPr/>
        </p:nvGrpSpPr>
        <p:grpSpPr>
          <a:xfrm>
            <a:off x="3601488" y="4993322"/>
            <a:ext cx="7334135" cy="1014730"/>
            <a:chOff x="9172" y="2559"/>
            <a:chExt cx="8116" cy="159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455803A-0E05-7AB8-B771-D66F8A88A9C4}"/>
                </a:ext>
              </a:extLst>
            </p:cNvPr>
            <p:cNvSpPr txBox="1"/>
            <p:nvPr/>
          </p:nvSpPr>
          <p:spPr>
            <a:xfrm>
              <a:off x="9172" y="2559"/>
              <a:ext cx="1961" cy="15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en-US" sz="4000" b="1" dirty="0">
                  <a:solidFill>
                    <a:schemeClr val="accent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04.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9621968-6FF0-6B6C-74AA-AC0B655D4560}"/>
                </a:ext>
              </a:extLst>
            </p:cNvPr>
            <p:cNvCxnSpPr/>
            <p:nvPr/>
          </p:nvCxnSpPr>
          <p:spPr>
            <a:xfrm>
              <a:off x="10719" y="3835"/>
              <a:ext cx="6569" cy="0"/>
            </a:xfrm>
            <a:prstGeom prst="line">
              <a:avLst/>
            </a:prstGeom>
            <a:ln w="9525">
              <a:solidFill>
                <a:schemeClr val="accent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BE24C07-581D-894F-4B1D-973AA1694E72}"/>
                </a:ext>
              </a:extLst>
            </p:cNvPr>
            <p:cNvSpPr/>
            <p:nvPr/>
          </p:nvSpPr>
          <p:spPr>
            <a:xfrm>
              <a:off x="16154" y="3722"/>
              <a:ext cx="1134" cy="1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Medium" panose="020B0600000000000000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5CF1EFA-6C85-5E92-D63D-FA7271354F46}"/>
                </a:ext>
              </a:extLst>
            </p:cNvPr>
            <p:cNvSpPr txBox="1"/>
            <p:nvPr/>
          </p:nvSpPr>
          <p:spPr>
            <a:xfrm>
              <a:off x="10562" y="2871"/>
              <a:ext cx="4518" cy="10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zh-CN" altLang="en-US" sz="2400" b="1" dirty="0"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总结与展望</a:t>
              </a:r>
              <a:endParaRPr lang="zh-CN" altLang="en-US" sz="24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18715A-59B3-8E5F-4A57-4EC25F7C4F3C}"/>
                </a:ext>
              </a:extLst>
            </p:cNvPr>
            <p:cNvSpPr txBox="1"/>
            <p:nvPr/>
          </p:nvSpPr>
          <p:spPr>
            <a:xfrm>
              <a:off x="13426" y="3244"/>
              <a:ext cx="3764" cy="58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lvl="0" algn="l" fontAlgn="ctr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242626">
                      <a:alpha val="4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｜</a:t>
              </a:r>
              <a:r>
                <a:rPr lang="en-US" altLang="zh-CN" sz="1200" b="1" dirty="0">
                  <a:solidFill>
                    <a:srgbClr val="242626">
                      <a:alpha val="4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ea"/>
                </a:rPr>
                <a:t>Summary and outlook</a:t>
              </a:r>
              <a:endParaRPr lang="zh-CN" altLang="en-US" sz="1200" b="1" dirty="0">
                <a:solidFill>
                  <a:schemeClr val="tx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7939" y="0"/>
            <a:ext cx="0" cy="6864985"/>
            <a:chOff x="17939" y="0"/>
            <a:chExt cx="0" cy="1081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7939" y="0"/>
              <a:ext cx="0" cy="10811"/>
            </a:xfrm>
            <a:prstGeom prst="line">
              <a:avLst/>
            </a:prstGeom>
            <a:ln w="9525">
              <a:solidFill>
                <a:schemeClr val="accent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7939" y="1986"/>
              <a:ext cx="0" cy="230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553085" y="1453880"/>
            <a:ext cx="6689090" cy="19380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00000"/>
              </a:lnSpc>
            </a:pPr>
            <a:r>
              <a:rPr lang="en-US" altLang="zh-CN" sz="12000" b="1" dirty="0">
                <a:solidFill>
                  <a:schemeClr val="accent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THANKS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668020" y="2834640"/>
            <a:ext cx="6458585" cy="1950651"/>
            <a:chOff x="1024" y="4158"/>
            <a:chExt cx="10171" cy="3072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6" y="6625"/>
              <a:ext cx="605" cy="605"/>
              <a:chOff x="1216" y="6197"/>
              <a:chExt cx="762" cy="76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216" y="6197"/>
                <a:ext cx="762" cy="76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Medium" panose="020B0600000000000000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5400000">
                <a:off x="1494" y="6498"/>
                <a:ext cx="245" cy="15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Medium" panose="020B0600000000000000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1897" y="6656"/>
              <a:ext cx="4195" cy="53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l" fontAlgn="ctr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rPr>
                <a:t>小组成员：张煦  梁桐  周涛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024" y="4158"/>
              <a:ext cx="10171" cy="2061"/>
              <a:chOff x="1024" y="4158"/>
              <a:chExt cx="10171" cy="2061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024" y="4158"/>
                <a:ext cx="10171" cy="159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fontAlgn="ctr">
                  <a:lnSpc>
                    <a:spcPct val="150000"/>
                  </a:lnSpc>
                </a:pPr>
                <a:r>
                  <a:rPr lang="zh-CN" altLang="en-US" sz="4000" b="1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</a:rPr>
                  <a:t>谢谢</a:t>
                </a:r>
                <a:r>
                  <a:rPr lang="zh-CN" altLang="en-US" sz="4000" b="1" dirty="0"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</a:rPr>
                  <a:t>老师</a:t>
                </a:r>
                <a:endParaRPr lang="zh-CN" altLang="en-US" sz="40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15" y="5711"/>
                <a:ext cx="8142" cy="50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l" fontAlgn="ctr">
                  <a:lnSpc>
                    <a:spcPct val="150000"/>
                  </a:lnSpc>
                </a:pPr>
                <a:r>
                  <a:rPr lang="en-US" altLang="zh-CN" sz="1000" b="1">
                    <a:solidFill>
                      <a:schemeClr val="tx1">
                        <a:alpha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Medium" panose="020B0600000000000000" charset="-122"/>
                    <a:sym typeface="+mn-ea"/>
                  </a:rPr>
                  <a:t>Thank You So Much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206" y="5402"/>
                <a:ext cx="3175" cy="195"/>
              </a:xfrm>
              <a:prstGeom prst="rect">
                <a:avLst/>
              </a:prstGeom>
              <a:solidFill>
                <a:schemeClr val="accent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>
                  <a:noFill/>
                  <a:cs typeface="思源黑体 CN Medium" panose="020B0600000000000000" charset="-122"/>
                  <a:sym typeface="+mn-ea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 rot="16200000">
            <a:off x="10249535" y="768985"/>
            <a:ext cx="1125220" cy="1158240"/>
          </a:xfrm>
          <a:prstGeom prst="rect">
            <a:avLst/>
          </a:prstGeom>
          <a:solidFill>
            <a:srgbClr val="4E7DA4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accent1"/>
              </a:solidFill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47" name="矩形 4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简约封面背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16200000">
            <a:off x="2727325" y="-384175"/>
            <a:ext cx="3797935" cy="768858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 rot="16200000">
            <a:off x="798195" y="2862898"/>
            <a:ext cx="1160145" cy="119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9935" y="2747010"/>
            <a:ext cx="127762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4800" b="1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01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45995" y="2822684"/>
            <a:ext cx="2868930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阿里云的发展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45995" y="3479165"/>
            <a:ext cx="286893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Development of </a:t>
            </a:r>
            <a:r>
              <a:rPr lang="en-US" altLang="zh-CN" sz="1600" b="1" dirty="0" err="1">
                <a:solidFill>
                  <a:schemeClr val="tx1">
                    <a:alpha val="4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AliCloud</a:t>
            </a:r>
            <a:endParaRPr lang="zh-CN" altLang="en-US" sz="1600" b="1" dirty="0">
              <a:solidFill>
                <a:schemeClr val="tx1">
                  <a:alpha val="4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74215" y="4039870"/>
            <a:ext cx="6497320" cy="0"/>
          </a:xfrm>
          <a:prstGeom prst="line">
            <a:avLst/>
          </a:prstGeom>
          <a:ln w="9525">
            <a:solidFill>
              <a:schemeClr val="accent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355205" y="3968115"/>
            <a:ext cx="1116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61670" y="0"/>
            <a:ext cx="10729595" cy="6864985"/>
            <a:chOff x="1042" y="0"/>
            <a:chExt cx="16897" cy="10811"/>
          </a:xfrm>
        </p:grpSpPr>
        <p:sp>
          <p:nvSpPr>
            <p:cNvPr id="9" name="文本框 8"/>
            <p:cNvSpPr txBox="1"/>
            <p:nvPr/>
          </p:nvSpPr>
          <p:spPr>
            <a:xfrm>
              <a:off x="1042" y="9588"/>
              <a:ext cx="358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endParaRPr lang="zh-CN" altLang="en-US" sz="1000" dirty="0">
                <a:solidFill>
                  <a:schemeClr val="tx1">
                    <a:alpha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7939" y="0"/>
              <a:ext cx="0" cy="10811"/>
            </a:xfrm>
            <a:prstGeom prst="line">
              <a:avLst/>
            </a:prstGeom>
            <a:ln w="9525">
              <a:solidFill>
                <a:schemeClr val="accent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7939" y="1986"/>
              <a:ext cx="0" cy="230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5450" y="514350"/>
            <a:ext cx="10164445" cy="954405"/>
            <a:chOff x="670" y="810"/>
            <a:chExt cx="16007" cy="1503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1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 阿里云的发展</a:t>
              </a:r>
            </a:p>
            <a:p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-15875" y="2480310"/>
            <a:ext cx="4191635" cy="27768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74846" y="1477010"/>
            <a:ext cx="537654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/>
            <a:r>
              <a: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阿里云的成立与早期发展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5874845" y="1812355"/>
            <a:ext cx="5508799" cy="34352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	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阿里云于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2009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年在中国杭州成立，旨在支持阿里巴巴集团不断增长的业务需求，尤其是集团内电子商务平台的快速扩展。最初，阿里巴巴面临处理海量用户请求的技术瓶颈，迫切需要大规模的数据处理能力。阿里云的成立就是为了解决这一需求，最初的任务是通过分布式计算技术，提升阿里巴巴内部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IT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架构的性能和稳定性。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	2010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年，阿里云推出了其首款云服务器产品，并在国内率先推出公共云计算服务平台，这标志着中国进入云计算时代。尽管起初面临来自全球竞争对手（如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Amazon AWS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和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Microsoft Azure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）的巨大压力，但凭借本地化的服务与价格优势，阿里云逐渐赢得了中国市场的认可。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795934" y="5324764"/>
            <a:ext cx="3254375" cy="707390"/>
          </a:xfrm>
          <a:prstGeom prst="roundRect">
            <a:avLst>
              <a:gd name="adj" fmla="val 13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2D2D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7" name="图片 26" descr="配图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0" y="1907540"/>
            <a:ext cx="3921760" cy="3921760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29" name="图片 28" descr="32313537353836363b32313537353835313bcdbcb2e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2809" y="5456844"/>
            <a:ext cx="442595" cy="442595"/>
          </a:xfrm>
          <a:prstGeom prst="rect">
            <a:avLst/>
          </a:prstGeom>
        </p:spPr>
      </p:pic>
      <p:pic>
        <p:nvPicPr>
          <p:cNvPr id="32" name="图片 31" descr="32313537353836363b32313537353835373bcec4bcfebcd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1824" y="5456209"/>
            <a:ext cx="442595" cy="442595"/>
          </a:xfrm>
          <a:prstGeom prst="rect">
            <a:avLst/>
          </a:prstGeom>
        </p:spPr>
      </p:pic>
      <p:pic>
        <p:nvPicPr>
          <p:cNvPr id="33" name="图片 32" descr="32313537353836363b32313537353836303bc8d5c0fa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0839" y="5456209"/>
            <a:ext cx="443230" cy="4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5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5450" y="514350"/>
            <a:ext cx="10164445" cy="954405"/>
            <a:chOff x="670" y="810"/>
            <a:chExt cx="16007" cy="1503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1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 阿里云的发展</a:t>
              </a:r>
            </a:p>
            <a:p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902556" y="1376362"/>
            <a:ext cx="537654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/>
            <a:r>
              <a: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市场地位的确立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5924839" y="2126205"/>
            <a:ext cx="5377180" cy="2414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	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阿里云的业务从最初的国内市场逐步扩展至全球市场。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2015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年，阿里云宣布在国际市场的战略布局，目标是在全球范围内提供云计算和数据库服务。目前，阿里云在全球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24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个区域内拥有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76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个可用区，提供覆盖全球的云服务。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	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根据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Gartner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和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IDC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的数据显示，阿里云连续多年占据亚太地区云计算市场的领先地位，并逐步缩小与全球领先云计算服务商（如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AWS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和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Azure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）的差距。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924839" y="5068454"/>
            <a:ext cx="3254375" cy="707390"/>
          </a:xfrm>
          <a:prstGeom prst="roundRect">
            <a:avLst>
              <a:gd name="adj" fmla="val 13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2D2D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9" name="图片 28" descr="32313537353836363b32313537353835313bcdbcb2e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1714" y="5200534"/>
            <a:ext cx="442595" cy="442595"/>
          </a:xfrm>
          <a:prstGeom prst="rect">
            <a:avLst/>
          </a:prstGeom>
        </p:spPr>
      </p:pic>
      <p:pic>
        <p:nvPicPr>
          <p:cNvPr id="32" name="图片 31" descr="32313537353836363b32313537353835373bcec4bcfebcd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0729" y="5199899"/>
            <a:ext cx="442595" cy="442595"/>
          </a:xfrm>
          <a:prstGeom prst="rect">
            <a:avLst/>
          </a:prstGeom>
        </p:spPr>
      </p:pic>
      <p:pic>
        <p:nvPicPr>
          <p:cNvPr id="33" name="图片 32" descr="32313537353836363b32313537353836303bc8d5c0f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9744" y="5199899"/>
            <a:ext cx="443230" cy="443230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9FDAF63-8842-A158-8728-7905684BF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8022"/>
            <a:ext cx="5862563" cy="18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862CCDB-91C6-F8E6-5E09-927CF08BEDC8}"/>
              </a:ext>
            </a:extLst>
          </p:cNvPr>
          <p:cNvSpPr txBox="1"/>
          <p:nvPr/>
        </p:nvSpPr>
        <p:spPr>
          <a:xfrm>
            <a:off x="0" y="4384964"/>
            <a:ext cx="5234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全球权威的 </a:t>
            </a:r>
            <a:r>
              <a:rPr lang="en-US" altLang="zh-CN" sz="11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2021 Gartner Cloud IaaS + PaaS Solution Scorecard </a:t>
            </a:r>
            <a:r>
              <a:rPr lang="zh-CN" altLang="en-US" sz="11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评估结果中，</a:t>
            </a:r>
            <a:endParaRPr lang="en-US" altLang="zh-CN" sz="1100" dirty="0">
              <a:solidFill>
                <a:schemeClr val="tx1">
                  <a:alpha val="6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zh-CN" altLang="en-US" sz="11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阿里云计算、存储、网络、安全和</a:t>
            </a:r>
            <a:r>
              <a:rPr lang="en-US" altLang="zh-CN" sz="11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IaaS</a:t>
            </a:r>
            <a:r>
              <a:rPr lang="zh-CN" altLang="en-US" sz="11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基础设施能力获得最高分</a:t>
            </a:r>
          </a:p>
        </p:txBody>
      </p:sp>
    </p:spTree>
    <p:extLst>
      <p:ext uri="{BB962C8B-B14F-4D97-AF65-F5344CB8AC3E}">
        <p14:creationId xmlns:p14="http://schemas.microsoft.com/office/powerpoint/2010/main" val="137719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5450" y="514350"/>
            <a:ext cx="10164445" cy="954405"/>
            <a:chOff x="670" y="810"/>
            <a:chExt cx="16007" cy="1503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1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 阿里云的发展</a:t>
              </a:r>
            </a:p>
            <a:p>
              <a:endParaRPr lang="zh-CN" altLang="en-US" sz="2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014244" y="1298258"/>
            <a:ext cx="537654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/>
            <a:r>
              <a:rPr lang="zh-CN" altLang="en-US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技术突破与创新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6059170" y="1939535"/>
            <a:ext cx="5377180" cy="3094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	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阿里云能够迅速崛起的原因之一是其在技术上的不断创新。阿里云在分布式数据库、云原生架构、大数据处理等技术领域取得了重要突破。例如，阿里云自研的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POLARDB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作为其云原生数据库的旗舰产品，通过计算与存储分离的架构，实现了性能与成本之间的平衡。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	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此外，阿里云积极参与开源社区，推出了如 </a:t>
            </a:r>
            <a:r>
              <a:rPr lang="en-US" altLang="zh-CN" sz="1400" dirty="0" err="1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OceanBase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这样的数据库产品，并推动中国数据库技术的全球化。</a:t>
            </a:r>
            <a:r>
              <a:rPr lang="en-US" altLang="zh-CN" sz="1400" dirty="0" err="1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OceanBase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最初为蚂蚁金服的金融业务设计，已经发展成为全球性能领先的分布式关系型数据库。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096000" y="5206047"/>
            <a:ext cx="3254375" cy="707390"/>
          </a:xfrm>
          <a:prstGeom prst="roundRect">
            <a:avLst>
              <a:gd name="adj" fmla="val 13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2D2D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9" name="图片 28" descr="32313537353836363b32313537353835313bcdbcb2e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2875" y="5338127"/>
            <a:ext cx="442595" cy="442595"/>
          </a:xfrm>
          <a:prstGeom prst="rect">
            <a:avLst/>
          </a:prstGeom>
        </p:spPr>
      </p:pic>
      <p:pic>
        <p:nvPicPr>
          <p:cNvPr id="32" name="图片 31" descr="32313537353836363b32313537353835373bcec4bcfebcd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1890" y="5337492"/>
            <a:ext cx="442595" cy="442595"/>
          </a:xfrm>
          <a:prstGeom prst="rect">
            <a:avLst/>
          </a:prstGeom>
        </p:spPr>
      </p:pic>
      <p:pic>
        <p:nvPicPr>
          <p:cNvPr id="33" name="图片 32" descr="32313537353836363b32313537353836303bc8d5c0f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0905" y="5337492"/>
            <a:ext cx="443230" cy="4432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8547EEE-7344-98C1-85E8-98139972C6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633537"/>
            <a:ext cx="5715050" cy="29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7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简约封面背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16200000">
            <a:off x="2727325" y="-384810"/>
            <a:ext cx="3797935" cy="768858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 rot="16200000">
            <a:off x="798195" y="2862898"/>
            <a:ext cx="1160145" cy="119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9935" y="2747010"/>
            <a:ext cx="127762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4800" b="1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02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45995" y="2822684"/>
            <a:ext cx="430847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代表性数据库产品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45994" y="3478520"/>
            <a:ext cx="362140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 fontAlgn="ctr">
              <a:lnSpc>
                <a:spcPct val="150000"/>
              </a:lnSpc>
            </a:pPr>
            <a:r>
              <a:rPr lang="en-US" altLang="zh-CN" sz="1600" b="1" dirty="0">
                <a:solidFill>
                  <a:srgbClr val="242626">
                    <a:alpha val="4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Representative database products</a:t>
            </a:r>
            <a:endParaRPr lang="zh-CN" altLang="en-US" sz="1600" b="1" dirty="0">
              <a:solidFill>
                <a:schemeClr val="tx1">
                  <a:alpha val="4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74215" y="4039870"/>
            <a:ext cx="6497320" cy="0"/>
          </a:xfrm>
          <a:prstGeom prst="line">
            <a:avLst/>
          </a:prstGeom>
          <a:ln w="9525">
            <a:solidFill>
              <a:schemeClr val="accent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355205" y="3968115"/>
            <a:ext cx="1116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Medium" panose="020B06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61670" y="0"/>
            <a:ext cx="10729595" cy="6864985"/>
            <a:chOff x="1042" y="0"/>
            <a:chExt cx="16897" cy="10811"/>
          </a:xfrm>
        </p:grpSpPr>
        <p:sp>
          <p:nvSpPr>
            <p:cNvPr id="9" name="文本框 8"/>
            <p:cNvSpPr txBox="1"/>
            <p:nvPr/>
          </p:nvSpPr>
          <p:spPr>
            <a:xfrm>
              <a:off x="1042" y="9588"/>
              <a:ext cx="3587" cy="3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fontAlgn="ctr">
                <a:lnSpc>
                  <a:spcPct val="100000"/>
                </a:lnSpc>
              </a:pPr>
              <a:endParaRPr lang="zh-CN" altLang="en-US" sz="1000" dirty="0">
                <a:solidFill>
                  <a:schemeClr val="tx1">
                    <a:alpha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7939" y="0"/>
              <a:ext cx="0" cy="10811"/>
            </a:xfrm>
            <a:prstGeom prst="line">
              <a:avLst/>
            </a:prstGeom>
            <a:ln w="9525">
              <a:solidFill>
                <a:schemeClr val="accent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7939" y="1986"/>
              <a:ext cx="0" cy="230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467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175" cy="521970"/>
            <a:chOff x="671" y="810"/>
            <a:chExt cx="16005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代表性数据库产品</a:t>
              </a: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9850" y="2107455"/>
            <a:ext cx="11506287" cy="3600115"/>
            <a:chOff x="1168" y="3376"/>
            <a:chExt cx="16679" cy="5218"/>
          </a:xfrm>
        </p:grpSpPr>
        <p:grpSp>
          <p:nvGrpSpPr>
            <p:cNvPr id="13" name="组合 12"/>
            <p:cNvGrpSpPr/>
            <p:nvPr/>
          </p:nvGrpSpPr>
          <p:grpSpPr>
            <a:xfrm>
              <a:off x="1168" y="3376"/>
              <a:ext cx="15909" cy="5013"/>
              <a:chOff x="1164" y="3376"/>
              <a:chExt cx="15909" cy="5013"/>
            </a:xfrm>
          </p:grpSpPr>
          <p:sp>
            <p:nvSpPr>
              <p:cNvPr id="14" name="菱形 13"/>
              <p:cNvSpPr/>
              <p:nvPr/>
            </p:nvSpPr>
            <p:spPr>
              <a:xfrm>
                <a:off x="7689" y="6603"/>
                <a:ext cx="3372" cy="1786"/>
              </a:xfrm>
              <a:prstGeom prst="diamond">
                <a:avLst/>
              </a:prstGeom>
              <a:solidFill>
                <a:schemeClr val="accent4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Bold" panose="020B0800000000000000" charset="-122"/>
                </a:endParaRPr>
              </a:p>
            </p:txBody>
          </p:sp>
          <p:sp>
            <p:nvSpPr>
              <p:cNvPr id="15" name="菱形 14"/>
              <p:cNvSpPr/>
              <p:nvPr/>
            </p:nvSpPr>
            <p:spPr>
              <a:xfrm>
                <a:off x="7689" y="4481"/>
                <a:ext cx="3372" cy="1786"/>
              </a:xfrm>
              <a:prstGeom prst="diamond">
                <a:avLst/>
              </a:prstGeom>
              <a:solidFill>
                <a:schemeClr val="accent2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Bold" panose="020B0800000000000000" charset="-122"/>
                </a:endParaRPr>
              </a:p>
            </p:txBody>
          </p:sp>
          <p:sp>
            <p:nvSpPr>
              <p:cNvPr id="16" name="菱形 15"/>
              <p:cNvSpPr/>
              <p:nvPr/>
            </p:nvSpPr>
            <p:spPr>
              <a:xfrm>
                <a:off x="7689" y="3376"/>
                <a:ext cx="3372" cy="1786"/>
              </a:xfrm>
              <a:prstGeom prst="diamond">
                <a:avLst/>
              </a:pr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Bold" panose="020B0800000000000000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164" y="4872"/>
                <a:ext cx="2801" cy="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000" b="1" dirty="0">
                    <a:solidFill>
                      <a:schemeClr val="accent2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思源黑体 CN Medium" panose="020B0600000000000000" charset="-122"/>
                    <a:sym typeface="+mn-lt"/>
                  </a:rPr>
                  <a:t>POLARDB</a:t>
                </a:r>
                <a:endParaRPr lang="zh-CN" altLang="en-US" sz="2000" b="1" dirty="0">
                  <a:solidFill>
                    <a:schemeClr val="accent2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lt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10130" y="3749"/>
                <a:ext cx="4051" cy="195"/>
                <a:chOff x="10200" y="4202"/>
                <a:chExt cx="4051" cy="165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10200" y="4202"/>
                  <a:ext cx="197" cy="16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黑体 CN Bold" panose="020B0800000000000000" charset="-122"/>
                  </a:endParaRPr>
                </a:p>
              </p:txBody>
            </p:sp>
            <p:cxnSp>
              <p:nvCxnSpPr>
                <p:cNvPr id="109" name="直接连接符 108"/>
                <p:cNvCxnSpPr/>
                <p:nvPr/>
              </p:nvCxnSpPr>
              <p:spPr>
                <a:xfrm flipH="1">
                  <a:off x="10337" y="4291"/>
                  <a:ext cx="3914" cy="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菱形 17"/>
              <p:cNvSpPr/>
              <p:nvPr/>
            </p:nvSpPr>
            <p:spPr>
              <a:xfrm>
                <a:off x="7689" y="5540"/>
                <a:ext cx="3372" cy="1786"/>
              </a:xfrm>
              <a:prstGeom prst="diamond">
                <a:avLst/>
              </a:prstGeom>
              <a:solidFill>
                <a:schemeClr val="accent3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Bold" panose="020B0800000000000000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0873" y="6356"/>
                <a:ext cx="3445" cy="191"/>
                <a:chOff x="10448" y="4195"/>
                <a:chExt cx="3445" cy="161"/>
              </a:xfrm>
            </p:grpSpPr>
            <p:sp>
              <p:nvSpPr>
                <p:cNvPr id="23" name="椭圆 22"/>
                <p:cNvSpPr/>
                <p:nvPr/>
              </p:nvSpPr>
              <p:spPr>
                <a:xfrm>
                  <a:off x="10448" y="4195"/>
                  <a:ext cx="188" cy="161"/>
                </a:xfrm>
                <a:prstGeom prst="ellipse">
                  <a:avLst/>
                </a:prstGeom>
                <a:solidFill>
                  <a:schemeClr val="accent3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黑体 CN Bold" panose="020B0800000000000000" charset="-122"/>
                  </a:endParaRPr>
                </a:p>
              </p:txBody>
            </p:sp>
            <p:cxnSp>
              <p:nvCxnSpPr>
                <p:cNvPr id="24" name="直接连接符 23"/>
                <p:cNvCxnSpPr/>
                <p:nvPr/>
              </p:nvCxnSpPr>
              <p:spPr>
                <a:xfrm flipH="1">
                  <a:off x="10553" y="4271"/>
                  <a:ext cx="3340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组合 28"/>
              <p:cNvGrpSpPr/>
              <p:nvPr/>
            </p:nvGrpSpPr>
            <p:grpSpPr>
              <a:xfrm>
                <a:off x="3775" y="5261"/>
                <a:ext cx="4085" cy="189"/>
                <a:chOff x="10080" y="4240"/>
                <a:chExt cx="4085" cy="16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3964" y="4240"/>
                  <a:ext cx="201" cy="16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黑体 CN Bold" panose="020B0800000000000000" charset="-122"/>
                  </a:endParaRPr>
                </a:p>
              </p:txBody>
            </p:sp>
            <p:cxnSp>
              <p:nvCxnSpPr>
                <p:cNvPr id="38" name="直接连接符 37"/>
                <p:cNvCxnSpPr/>
                <p:nvPr/>
              </p:nvCxnSpPr>
              <p:spPr>
                <a:xfrm flipH="1" flipV="1">
                  <a:off x="10080" y="4299"/>
                  <a:ext cx="3914" cy="2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组合 38"/>
              <p:cNvGrpSpPr/>
              <p:nvPr/>
            </p:nvGrpSpPr>
            <p:grpSpPr>
              <a:xfrm>
                <a:off x="3665" y="7950"/>
                <a:ext cx="5032" cy="184"/>
                <a:chOff x="9474" y="4312"/>
                <a:chExt cx="5032" cy="155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14321" y="4312"/>
                  <a:ext cx="185" cy="155"/>
                </a:xfrm>
                <a:prstGeom prst="ellipse">
                  <a:avLst/>
                </a:prstGeom>
                <a:solidFill>
                  <a:schemeClr val="accent4"/>
                </a:solid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思源黑体 CN Bold" panose="020B0800000000000000" charset="-122"/>
                  </a:endParaRPr>
                </a:p>
              </p:txBody>
            </p:sp>
            <p:cxnSp>
              <p:nvCxnSpPr>
                <p:cNvPr id="45" name="直接连接符 44"/>
                <p:cNvCxnSpPr/>
                <p:nvPr/>
              </p:nvCxnSpPr>
              <p:spPr>
                <a:xfrm flipH="1">
                  <a:off x="9474" y="4386"/>
                  <a:ext cx="4910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矩形 20"/>
              <p:cNvSpPr/>
              <p:nvPr/>
            </p:nvSpPr>
            <p:spPr>
              <a:xfrm>
                <a:off x="1164" y="7551"/>
                <a:ext cx="2801" cy="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000" b="1" dirty="0">
                    <a:solidFill>
                      <a:schemeClr val="accent4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思源黑体 CN Medium" panose="020B0600000000000000" charset="-122"/>
                    <a:sym typeface="+mn-lt"/>
                  </a:rPr>
                  <a:t>Lindorm</a:t>
                </a:r>
                <a:endParaRPr lang="zh-CN" altLang="en-US" sz="2000" b="1" dirty="0">
                  <a:solidFill>
                    <a:schemeClr val="accent4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4272" y="3378"/>
                <a:ext cx="1904" cy="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2000" b="1" dirty="0">
                    <a:solidFill>
                      <a:schemeClr val="accent1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思源黑体 CN Medium" panose="020B0600000000000000" charset="-122"/>
                    <a:sym typeface="+mn-lt"/>
                  </a:rPr>
                  <a:t>RDS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4272" y="5969"/>
                <a:ext cx="2801" cy="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2000" b="1" dirty="0" err="1">
                    <a:solidFill>
                      <a:schemeClr val="accent3"/>
                    </a:solidFill>
                    <a:latin typeface="思源黑体 CN Medium" panose="020B0600000000000000" charset="-122"/>
                    <a:ea typeface="思源黑体 CN Medium" panose="020B0600000000000000" charset="-122"/>
                    <a:cs typeface="思源黑体 CN Medium" panose="020B0600000000000000" charset="-122"/>
                    <a:sym typeface="+mn-lt"/>
                  </a:rPr>
                  <a:t>AnalyticDB</a:t>
                </a:r>
                <a:endParaRPr lang="en-US" altLang="zh-CN" sz="2000" b="1" dirty="0">
                  <a:solidFill>
                    <a:schemeClr val="accent3"/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lt"/>
                </a:endParaRPr>
              </a:p>
            </p:txBody>
          </p:sp>
        </p:grpSp>
        <p:sp>
          <p:nvSpPr>
            <p:cNvPr id="26" name="矩形 47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168" y="5368"/>
              <a:ext cx="4103" cy="53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>
              <a:spAutoFit/>
            </a:bodyPr>
            <a:lstStyle/>
            <a:p>
              <a:pPr>
                <a:lnSpc>
                  <a:spcPct val="158000"/>
                </a:lnSpc>
                <a:buFont typeface="思源黑体 CN Bold" panose="020B0800000000000000" charset="-122"/>
                <a:buNone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lt"/>
                </a:rPr>
                <a:t>关系型数据库  云原生数据库</a:t>
              </a:r>
            </a:p>
          </p:txBody>
        </p:sp>
        <p:sp>
          <p:nvSpPr>
            <p:cNvPr id="27" name="矩形 47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168" y="8055"/>
              <a:ext cx="4236" cy="53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>
              <a:spAutoFit/>
            </a:bodyPr>
            <a:lstStyle/>
            <a:p>
              <a:pPr lvl="0" algn="l">
                <a:lnSpc>
                  <a:spcPct val="158000"/>
                </a:lnSpc>
                <a:buFont typeface="思源黑体 CN Bold" panose="020B0800000000000000" charset="-122"/>
              </a:pPr>
              <a:r>
                <a:rPr lang="en-US" altLang="zh-CN" sz="1400" dirty="0" err="1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lt"/>
                </a:rPr>
                <a:t>NoSql</a:t>
              </a: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lt"/>
                </a:rPr>
                <a:t>数据库  云原生多模数据库</a:t>
              </a:r>
            </a:p>
          </p:txBody>
        </p:sp>
        <p:sp>
          <p:nvSpPr>
            <p:cNvPr id="28" name="矩形 4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789" y="3870"/>
              <a:ext cx="3058" cy="53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>
              <a:spAutoFit/>
            </a:bodyPr>
            <a:lstStyle/>
            <a:p>
              <a:pPr>
                <a:lnSpc>
                  <a:spcPct val="158000"/>
                </a:lnSpc>
                <a:buFont typeface="思源黑体 CN Bold" panose="020B0800000000000000" charset="-122"/>
                <a:buNone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lt"/>
                </a:rPr>
                <a:t>关系型数据库  云数据库</a:t>
              </a:r>
            </a:p>
          </p:txBody>
        </p:sp>
        <p:sp>
          <p:nvSpPr>
            <p:cNvPr id="31" name="矩形 47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2790" y="6469"/>
              <a:ext cx="4287" cy="53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8566" tIns="34283" rIns="68566" bIns="34283">
              <a:spAutoFit/>
            </a:bodyPr>
            <a:lstStyle/>
            <a:p>
              <a:pPr lvl="0" algn="r">
                <a:lnSpc>
                  <a:spcPct val="158000"/>
                </a:lnSpc>
                <a:buFont typeface="思源黑体 CN Bold" panose="020B0800000000000000" charset="-122"/>
              </a:pPr>
              <a:r>
                <a:rPr lang="zh-CN" altLang="en-US" sz="1400" dirty="0">
                  <a:solidFill>
                    <a:schemeClr val="tx1">
                      <a:alpha val="60000"/>
                    </a:schemeClr>
                  </a:solidFill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lt"/>
                </a:rPr>
                <a:t>云原生数据仓库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56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5704205" y="-5701030"/>
            <a:ext cx="784860" cy="12190095"/>
          </a:xfrm>
          <a:prstGeom prst="rect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6085" y="514350"/>
            <a:ext cx="10163175" cy="521970"/>
            <a:chOff x="671" y="810"/>
            <a:chExt cx="16005" cy="822"/>
          </a:xfrm>
        </p:grpSpPr>
        <p:sp>
          <p:nvSpPr>
            <p:cNvPr id="106" name="矩形 105"/>
            <p:cNvSpPr/>
            <p:nvPr/>
          </p:nvSpPr>
          <p:spPr>
            <a:xfrm>
              <a:off x="982" y="810"/>
              <a:ext cx="15695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代表性数据库产品</a:t>
              </a:r>
            </a:p>
          </p:txBody>
        </p:sp>
        <p:sp>
          <p:nvSpPr>
            <p:cNvPr id="3" name="矩形 2"/>
            <p:cNvSpPr/>
            <p:nvPr/>
          </p:nvSpPr>
          <p:spPr>
            <a:xfrm rot="16200000">
              <a:off x="675" y="1065"/>
              <a:ext cx="302" cy="3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16200000">
            <a:off x="11395075" y="-11430"/>
            <a:ext cx="785495" cy="80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cs typeface="思源黑体 CN Medium" panose="020B0600000000000000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643995" y="313055"/>
            <a:ext cx="288290" cy="159385"/>
            <a:chOff x="17448" y="1136"/>
            <a:chExt cx="454" cy="251"/>
          </a:xfrm>
        </p:grpSpPr>
        <p:sp>
          <p:nvSpPr>
            <p:cNvPr id="7" name="矩形 6"/>
            <p:cNvSpPr/>
            <p:nvPr/>
          </p:nvSpPr>
          <p:spPr>
            <a:xfrm>
              <a:off x="17448" y="113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448" y="1296"/>
              <a:ext cx="454" cy="9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思源黑体 CN Medium" panose="020B0600000000000000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923337" y="1349693"/>
            <a:ext cx="5376545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algn="l"/>
            <a:r>
              <a:rPr lang="en-US" altLang="zh-CN" sz="2000" b="1" dirty="0">
                <a:solidFill>
                  <a:srgbClr val="2D2D2D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POLARDB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5923337" y="1748473"/>
            <a:ext cx="5377180" cy="3094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 rtlCol="0">
            <a:spAutoFit/>
          </a:bodyPr>
          <a:lstStyle/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POLARDB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是阿里云推出的云原生分布式关系型数据库，采用共享存储架构，支持高扩展性和高性能。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POLARDB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提供与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MySQL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PostgreSQL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和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Oracle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兼容的版本，极大降低了企业从传统数据库迁移至云端的成本。其架构设计允许存储与计算分离，存储层通过共享存储池实现多副本同步，确保了高可用性。</a:t>
            </a:r>
          </a:p>
          <a:p>
            <a:pPr lvl="0" algn="l">
              <a:lnSpc>
                <a:spcPct val="158000"/>
              </a:lnSpc>
              <a:buFont typeface="思源黑体 CN Bold" panose="020B0800000000000000" charset="-122"/>
            </a:pP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POLARDB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的一大优势是其可以提供比传统数据库高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倍的性能，而成本却仅为传统商业数据库的十分之一。这使得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POLARDB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成为企业应对海量数据处理需求、降低 </a:t>
            </a:r>
            <a:r>
              <a:rPr lang="en-US" altLang="zh-CN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IT </a:t>
            </a:r>
            <a:r>
              <a:rPr lang="zh-CN" altLang="en-US" sz="1400" dirty="0">
                <a:solidFill>
                  <a:schemeClr val="tx1">
                    <a:alpha val="6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成本的理想选择。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013391" y="5154612"/>
            <a:ext cx="3254375" cy="707390"/>
          </a:xfrm>
          <a:prstGeom prst="roundRect">
            <a:avLst>
              <a:gd name="adj" fmla="val 13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D2D2D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29" name="图片 28" descr="32313537353836363b32313537353835313bcdbcb2e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0266" y="5286692"/>
            <a:ext cx="442595" cy="442595"/>
          </a:xfrm>
          <a:prstGeom prst="rect">
            <a:avLst/>
          </a:prstGeom>
        </p:spPr>
      </p:pic>
      <p:pic>
        <p:nvPicPr>
          <p:cNvPr id="32" name="图片 31" descr="32313537353836363b32313537353835373bcec4bcfebcd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9281" y="5286057"/>
            <a:ext cx="442595" cy="442595"/>
          </a:xfrm>
          <a:prstGeom prst="rect">
            <a:avLst/>
          </a:prstGeom>
        </p:spPr>
      </p:pic>
      <p:pic>
        <p:nvPicPr>
          <p:cNvPr id="33" name="图片 32" descr="32313537353836363b32313537353836303bc8d5c0f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28296" y="5286057"/>
            <a:ext cx="443230" cy="443230"/>
          </a:xfrm>
          <a:prstGeom prst="rect">
            <a:avLst/>
          </a:prstGeom>
        </p:spPr>
      </p:pic>
      <p:pic>
        <p:nvPicPr>
          <p:cNvPr id="2050" name="Picture 2" descr="云原生数据库 PolarDB">
            <a:extLst>
              <a:ext uri="{FF2B5EF4-FFF2-40B4-BE49-F238E27FC236}">
                <a16:creationId xmlns:a16="http://schemas.microsoft.com/office/drawing/2014/main" id="{F8D17C87-B552-A3B3-84C5-4EACE10DE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4" t="-1467" b="2863"/>
          <a:stretch/>
        </p:blipFill>
        <p:spPr bwMode="auto">
          <a:xfrm>
            <a:off x="149917" y="951230"/>
            <a:ext cx="5207000" cy="56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8126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简约风蓝色通用发布会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7DA3"/>
      </a:accent1>
      <a:accent2>
        <a:srgbClr val="5B8BB2"/>
      </a:accent2>
      <a:accent3>
        <a:srgbClr val="6798C0"/>
      </a:accent3>
      <a:accent4>
        <a:srgbClr val="74A6CD"/>
      </a:accent4>
      <a:accent5>
        <a:srgbClr val="80B3DB"/>
      </a:accent5>
      <a:accent6>
        <a:srgbClr val="8DC1E9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思源黑体 CN Medium"/>
        <a:font script="Hebr" typeface="思源黑体 CN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1526</Words>
  <Application>Microsoft Office PowerPoint</Application>
  <PresentationFormat>宽屏</PresentationFormat>
  <Paragraphs>98</Paragraphs>
  <Slides>20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Arial</vt:lpstr>
      <vt:lpstr>思源黑体 CN Medium</vt:lpstr>
      <vt:lpstr>思源黑体 CN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luoxiwen</dc:creator>
  <cp:lastModifiedBy>老狗 桥梁上的</cp:lastModifiedBy>
  <cp:revision>71</cp:revision>
  <dcterms:created xsi:type="dcterms:W3CDTF">2021-12-24T10:57:00Z</dcterms:created>
  <dcterms:modified xsi:type="dcterms:W3CDTF">2024-09-18T04:40:13Z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2052-12.1.0.17857</vt:lpwstr>
  </property>
  <property fmtid="{D5CDD505-2E9C-101B-9397-08002B2CF9AE}" pid="3" name="ICV">
    <vt:lpwstr>2009D3FFC2F6464293CEE89C32A2B4A7_11</vt:lpwstr>
  </property>
  <property fmtid="{D5CDD505-2E9C-101B-9397-08002B2CF9AE}" pid="4" name="KSOTemplateUUID">
    <vt:lpwstr>v1.0_mb_ahA5f1phzD/non4iviizQQ==</vt:lpwstr>
  </property>
</Properties>
</file>